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0"/>
  </p:notesMasterIdLst>
  <p:handoutMasterIdLst>
    <p:handoutMasterId r:id="rId41"/>
  </p:handoutMasterIdLst>
  <p:sldIdLst>
    <p:sldId id="503" r:id="rId2"/>
    <p:sldId id="260" r:id="rId3"/>
    <p:sldId id="725" r:id="rId4"/>
    <p:sldId id="504" r:id="rId5"/>
    <p:sldId id="623" r:id="rId6"/>
    <p:sldId id="726" r:id="rId7"/>
    <p:sldId id="727" r:id="rId8"/>
    <p:sldId id="728" r:id="rId9"/>
    <p:sldId id="729" r:id="rId10"/>
    <p:sldId id="730" r:id="rId11"/>
    <p:sldId id="731" r:id="rId12"/>
    <p:sldId id="732" r:id="rId13"/>
    <p:sldId id="733" r:id="rId14"/>
    <p:sldId id="734" r:id="rId15"/>
    <p:sldId id="735" r:id="rId16"/>
    <p:sldId id="736" r:id="rId17"/>
    <p:sldId id="737" r:id="rId18"/>
    <p:sldId id="738" r:id="rId19"/>
    <p:sldId id="739" r:id="rId20"/>
    <p:sldId id="740" r:id="rId21"/>
    <p:sldId id="741" r:id="rId22"/>
    <p:sldId id="742" r:id="rId23"/>
    <p:sldId id="743" r:id="rId24"/>
    <p:sldId id="744" r:id="rId25"/>
    <p:sldId id="745" r:id="rId26"/>
    <p:sldId id="746" r:id="rId27"/>
    <p:sldId id="763" r:id="rId28"/>
    <p:sldId id="764" r:id="rId29"/>
    <p:sldId id="765" r:id="rId30"/>
    <p:sldId id="766" r:id="rId31"/>
    <p:sldId id="767" r:id="rId32"/>
    <p:sldId id="768" r:id="rId33"/>
    <p:sldId id="769" r:id="rId34"/>
    <p:sldId id="770" r:id="rId35"/>
    <p:sldId id="772" r:id="rId36"/>
    <p:sldId id="773" r:id="rId37"/>
    <p:sldId id="774" r:id="rId38"/>
    <p:sldId id="669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0033CC"/>
    <a:srgbClr val="D68B1C"/>
    <a:srgbClr val="FF00FF"/>
    <a:srgbClr val="FF5050"/>
    <a:srgbClr val="006600"/>
    <a:srgbClr val="66FF33"/>
    <a:srgbClr val="0000FF"/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0080" autoAdjust="0"/>
  </p:normalViewPr>
  <p:slideViewPr>
    <p:cSldViewPr>
      <p:cViewPr>
        <p:scale>
          <a:sx n="66" d="100"/>
          <a:sy n="66" d="100"/>
        </p:scale>
        <p:origin x="-14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5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016F2-B6ED-42E5-8E54-3C6B19592197}" type="datetimeFigureOut">
              <a:rPr lang="en-US" smtClean="0"/>
              <a:pPr/>
              <a:t>7/15/2022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5696F-DCF2-4690-8A98-9515D05694E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54763-DEE3-4C80-8709-AD268736AE5C}" type="datetimeFigureOut">
              <a:rPr lang="en-US" smtClean="0"/>
              <a:pPr/>
              <a:t>7/15/2022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E3DC-0B46-48CA-85FC-1799844C021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E3DC-0B46-48CA-85FC-1799844C0218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23</a:t>
            </a:fld>
            <a:endParaRPr lang="en-I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24</a:t>
            </a:fld>
            <a:endParaRPr lang="en-I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26</a:t>
            </a:fld>
            <a:endParaRPr lang="en-I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27</a:t>
            </a:fld>
            <a:endParaRPr lang="en-I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28</a:t>
            </a:fld>
            <a:endParaRPr lang="en-I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29</a:t>
            </a:fld>
            <a:endParaRPr lang="en-I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31</a:t>
            </a:fld>
            <a:endParaRPr lang="en-I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32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E3DC-0B46-48CA-85FC-1799844C0218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33</a:t>
            </a:fld>
            <a:endParaRPr lang="en-I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34</a:t>
            </a:fld>
            <a:endParaRPr lang="en-I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35</a:t>
            </a:fld>
            <a:endParaRPr lang="en-I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36</a:t>
            </a:fld>
            <a:endParaRPr lang="en-IN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37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21</a:t>
            </a:fld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ECC74B-4472-4565-9842-E5256DACF951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14414" y="5429264"/>
            <a:ext cx="6858080" cy="785818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- II</a:t>
            </a:r>
            <a:br>
              <a:rPr lang="en-US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WITH FUNCTIONS</a:t>
            </a:r>
            <a:endParaRPr lang="en-US" sz="4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Users\Sainik\Desktop\1375575119python artic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57166"/>
            <a:ext cx="8501122" cy="4757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785786" y="428604"/>
            <a:ext cx="8143932" cy="64294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IMPORTING MODULES – import STATEMENT</a:t>
            </a:r>
            <a:endParaRPr kumimoji="0" lang="en-IN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285852" y="1785926"/>
            <a:ext cx="7572428" cy="4214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	import statement : used to import entire module.</a:t>
            </a:r>
            <a:b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Syntax:       import   </a:t>
            </a:r>
            <a:r>
              <a:rPr kumimoji="0" lang="en-IN" sz="32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modulename</a:t>
            </a: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example: import math</a:t>
            </a:r>
            <a:b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IN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000100" y="428604"/>
            <a:ext cx="7929618" cy="64294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IMPORTING MODULES – import STATEMENT</a:t>
            </a:r>
            <a:endParaRPr kumimoji="0" lang="en-IN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285852" y="1785926"/>
            <a:ext cx="7572428" cy="4214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	from: import all functions or selected one.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Syntax:       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module name import function name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example: 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random import 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randint</a:t>
            </a:r>
            <a:endParaRPr kumimoji="0" lang="en-IN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428728" y="500042"/>
            <a:ext cx="7215238" cy="64294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3) USER DEFINED FUNCIONS</a:t>
            </a:r>
            <a:endParaRPr kumimoji="0" lang="en-IN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85852" y="1500174"/>
            <a:ext cx="7500990" cy="4643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Function is a set of statements that performs specific task.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/>
            </a:r>
            <a:b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</a:b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/>
            </a:r>
            <a:b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</a:b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Syntax of user defined function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</a:t>
            </a:r>
            <a:b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</a:b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/>
            </a:r>
            <a:b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</a:b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def </a:t>
            </a:r>
            <a:r>
              <a:rPr kumimoji="0" lang="en-IN" sz="36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function_name</a:t>
            </a: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(list of parameters)</a:t>
            </a:r>
            <a:b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</a:b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       ................</a:t>
            </a:r>
            <a:b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</a:b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       ................</a:t>
            </a:r>
            <a:b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</a:br>
            <a:r>
              <a:rPr kumimoji="0" lang="en-IN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       Statements</a:t>
            </a:r>
            <a:endParaRPr kumimoji="0" lang="en-IN" sz="3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6" name="Bent Arrow 5"/>
          <p:cNvSpPr/>
          <p:nvPr/>
        </p:nvSpPr>
        <p:spPr>
          <a:xfrm rot="5400000" flipH="1" flipV="1">
            <a:off x="3107521" y="3321843"/>
            <a:ext cx="1285884" cy="4786346"/>
          </a:xfrm>
          <a:prstGeom prst="bentArrow">
            <a:avLst>
              <a:gd name="adj1" fmla="val 4444"/>
              <a:gd name="adj2" fmla="val 13757"/>
              <a:gd name="adj3" fmla="val 25000"/>
              <a:gd name="adj4" fmla="val 4375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929322" y="5786454"/>
            <a:ext cx="2714644" cy="85725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is keyword</a:t>
            </a:r>
            <a:endParaRPr lang="en-IN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428728" y="500042"/>
            <a:ext cx="7215238" cy="64294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3) USER DEFINED FUNCIONS</a:t>
            </a:r>
            <a:endParaRPr kumimoji="0" lang="en-IN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42976" y="1571612"/>
            <a:ext cx="6929486" cy="4643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lvl="0">
              <a:spcBef>
                <a:spcPct val="0"/>
              </a:spcBef>
            </a:pP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</a:t>
            </a:r>
            <a:r>
              <a:rPr lang="en-IN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sum_diff</a:t>
            </a: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IN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x,y</a:t>
            </a: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b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add=</a:t>
            </a:r>
            <a:r>
              <a:rPr lang="en-IN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x+y</a:t>
            </a: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diff=x-y</a:t>
            </a:r>
            <a:b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return </a:t>
            </a:r>
            <a:r>
              <a:rPr lang="en-IN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add,diff</a:t>
            </a:r>
            <a:endParaRPr lang="en-I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0"/>
              </a:spcBef>
            </a:pP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main():</a:t>
            </a:r>
            <a:b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x=9</a:t>
            </a:r>
            <a:b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y=3</a:t>
            </a:r>
            <a:b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IN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a,b</a:t>
            </a: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n-IN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sum_diff</a:t>
            </a: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IN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x,y</a:t>
            </a: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print("Sum = ",a)</a:t>
            </a:r>
            <a:b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print("diff = ",b) </a:t>
            </a:r>
            <a:b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main()</a:t>
            </a:r>
            <a:endParaRPr kumimoji="0" lang="en-IN" sz="3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214414" y="571480"/>
            <a:ext cx="7643866" cy="64294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PARAMETERS AND ARGUMENTS IN FUNCTION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85852" y="1357298"/>
            <a:ext cx="7572428" cy="3643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Arial" pitchFamily="34" charset="0"/>
              </a:rPr>
              <a:t>	Parameters are the values which are provided at the time of  function definition.</a:t>
            </a: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IN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715008" y="3357562"/>
            <a:ext cx="2714644" cy="57150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Parameters</a:t>
            </a:r>
            <a:endParaRPr lang="en-I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Bent Arrow 8"/>
          <p:cNvSpPr/>
          <p:nvPr/>
        </p:nvSpPr>
        <p:spPr>
          <a:xfrm rot="5400000" flipH="1" flipV="1">
            <a:off x="4286248" y="3652550"/>
            <a:ext cx="1000132" cy="1714512"/>
          </a:xfrm>
          <a:prstGeom prst="bentArrow">
            <a:avLst>
              <a:gd name="adj1" fmla="val 6292"/>
              <a:gd name="adj2" fmla="val 13757"/>
              <a:gd name="adj3" fmla="val 25000"/>
              <a:gd name="adj4" fmla="val 4375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143636" y="4643446"/>
            <a:ext cx="2714644" cy="1857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Arial" pitchFamily="34" charset="0"/>
              </a:rPr>
              <a:t>Parameter is also 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called as formal</a:t>
            </a: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Arial" pitchFamily="34" charset="0"/>
              </a:rPr>
              <a:t> parameter</a:t>
            </a:r>
          </a:p>
        </p:txBody>
      </p:sp>
      <p:sp>
        <p:nvSpPr>
          <p:cNvPr id="11" name="Bent Arrow 10"/>
          <p:cNvSpPr/>
          <p:nvPr/>
        </p:nvSpPr>
        <p:spPr>
          <a:xfrm rot="5400000" flipH="1">
            <a:off x="5169699" y="3902871"/>
            <a:ext cx="1081094" cy="1133484"/>
          </a:xfrm>
          <a:prstGeom prst="bentArrow">
            <a:avLst>
              <a:gd name="adj1" fmla="val 6292"/>
              <a:gd name="adj2" fmla="val 13757"/>
              <a:gd name="adj3" fmla="val 25000"/>
              <a:gd name="adj4" fmla="val 4005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28728" y="342900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sum_diff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p,q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add=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p+q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diff=p-q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return 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add,diff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/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1142976" y="571480"/>
            <a:ext cx="7715304" cy="64294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PARAMETERS AND ARGUMENTS IN FUNCTION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428728" y="1857364"/>
            <a:ext cx="7358114" cy="1857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Arial" pitchFamily="34" charset="0"/>
              </a:rPr>
              <a:t>Arguments are the values which are passed while calling a function</a:t>
            </a:r>
            <a:b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Arial" pitchFamily="34" charset="0"/>
              </a:rPr>
              <a:t/>
            </a:r>
            <a:b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Arial" pitchFamily="34" charset="0"/>
              </a:rPr>
            </a:br>
            <a:endParaRPr kumimoji="0" lang="en-IN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85852" y="3000372"/>
            <a:ext cx="40719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main():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x=9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y=3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a,b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sum_diff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x,y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print("Sum = ",a)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print("diff = ",b)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main()</a:t>
            </a:r>
            <a:endParaRPr lang="en-IN" sz="3200" dirty="0"/>
          </a:p>
        </p:txBody>
      </p:sp>
      <p:sp>
        <p:nvSpPr>
          <p:cNvPr id="16" name="Bent Arrow 15"/>
          <p:cNvSpPr/>
          <p:nvPr/>
        </p:nvSpPr>
        <p:spPr>
          <a:xfrm rot="5400000" flipV="1">
            <a:off x="4321967" y="3178967"/>
            <a:ext cx="1143008" cy="1643074"/>
          </a:xfrm>
          <a:prstGeom prst="bentArrow">
            <a:avLst>
              <a:gd name="adj1" fmla="val 4444"/>
              <a:gd name="adj2" fmla="val 13757"/>
              <a:gd name="adj3" fmla="val 25000"/>
              <a:gd name="adj4" fmla="val 4375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786446" y="3000372"/>
            <a:ext cx="2714644" cy="85725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Arguments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96136" y="4643446"/>
            <a:ext cx="3062144" cy="1857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Arial" pitchFamily="34" charset="0"/>
              </a:rPr>
              <a:t>Argument is also 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called as actual </a:t>
            </a:r>
            <a:r>
              <a:rPr kumimoji="0" lang="en-IN" sz="3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Arial" pitchFamily="34" charset="0"/>
              </a:rPr>
              <a:t>parameter</a:t>
            </a: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0166" y="1785926"/>
            <a:ext cx="7000924" cy="1285884"/>
          </a:xfrm>
        </p:spPr>
        <p:txBody>
          <a:bodyPr>
            <a:normAutofit/>
          </a:bodyPr>
          <a:lstStyle/>
          <a:p>
            <a:pPr algn="l"/>
            <a:r>
              <a:rPr lang="en-I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	Python supports following type of arguments: </a:t>
            </a:r>
            <a:endParaRPr lang="en-I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571480"/>
            <a:ext cx="7572428" cy="64294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I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ARGUMENTS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57356" y="3500438"/>
            <a:ext cx="64294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Positional arguments</a:t>
            </a:r>
          </a:p>
          <a:p>
            <a:pPr marL="514350" indent="-514350">
              <a:buAutoNum type="arabicPeriod"/>
            </a:pP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Default Arguments</a:t>
            </a:r>
          </a:p>
          <a:p>
            <a:pPr marL="514350" indent="-514350">
              <a:buAutoNum type="arabicPeriod"/>
            </a:pP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Keyword Arguments</a:t>
            </a:r>
          </a:p>
          <a:p>
            <a:pPr marL="514350" indent="-514350">
              <a:buAutoNum type="arabicPeriod"/>
            </a:pP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 Length Arguments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8286808" cy="1285884"/>
          </a:xfrm>
        </p:spPr>
        <p:txBody>
          <a:bodyPr>
            <a:normAutofit/>
          </a:bodyPr>
          <a:lstStyle/>
          <a:p>
            <a:pPr algn="l"/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These are the arguments passed to a function in correct positional order</a:t>
            </a:r>
            <a:endParaRPr lang="en-I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918" y="285728"/>
            <a:ext cx="6715172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I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POSITIONAL ARGUMENTS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1538" y="2333685"/>
            <a:ext cx="700092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example:</a:t>
            </a:r>
          </a:p>
          <a:p>
            <a:pPr marL="514350" indent="-514350"/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 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substract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a,b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pPr marL="514350" indent="-514350"/>
            <a:r>
              <a:rPr lang="en-I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print(a-b)</a:t>
            </a:r>
          </a:p>
          <a:p>
            <a:pPr marL="514350" indent="-514350"/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substract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</a:p>
          <a:p>
            <a:pPr marL="514350" indent="-514350"/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&gt;&gt;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substract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(100,200)</a:t>
            </a:r>
          </a:p>
          <a:p>
            <a:pPr marL="514350" indent="-514350"/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-100</a:t>
            </a:r>
          </a:p>
          <a:p>
            <a:pPr marL="514350" indent="-514350"/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&gt;&gt;</a:t>
            </a:r>
            <a:r>
              <a:rPr lang="en-I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substract</a:t>
            </a: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(150,100)</a:t>
            </a:r>
          </a:p>
          <a:p>
            <a:pPr marL="514350" indent="-514350"/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8143932" cy="1285884"/>
          </a:xfrm>
        </p:spPr>
        <p:txBody>
          <a:bodyPr>
            <a:noAutofit/>
          </a:bodyPr>
          <a:lstStyle/>
          <a:p>
            <a:pPr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	When a function call is made without arguments, the function has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defalut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 values for it for example: 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285728"/>
            <a:ext cx="7286676" cy="64294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</a:t>
            </a:r>
            <a:r>
              <a:rPr lang="en-I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itchFamily="34" charset="0"/>
              </a:rPr>
              <a:t>DEFAULT ARGUMENTS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43042" y="2714620"/>
            <a:ext cx="68580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example:</a:t>
            </a:r>
          </a:p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greet_msg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(name=“Mohan”):</a:t>
            </a:r>
          </a:p>
          <a:p>
            <a:pPr marL="514350" indent="-514350"/>
            <a:r>
              <a:rPr lang="en-I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print(“Hello “, name)</a:t>
            </a:r>
          </a:p>
          <a:p>
            <a:pPr marL="514350" indent="-514350"/>
            <a:endParaRPr lang="en-I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greet_msg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(“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Vinay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”)  	# valid</a:t>
            </a:r>
          </a:p>
          <a:p>
            <a:pPr marL="514350" indent="-514350"/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greet_msg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		#valid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8215370" cy="1285884"/>
          </a:xfrm>
        </p:spPr>
        <p:txBody>
          <a:bodyPr>
            <a:normAutofit fontScale="90000"/>
          </a:bodyPr>
          <a:lstStyle/>
          <a:p>
            <a:pPr algn="just"/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	When a function call is made without arguments, the function has default values for it </a:t>
            </a:r>
            <a:b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for example: </a:t>
            </a:r>
            <a:endParaRPr lang="en-I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285728"/>
            <a:ext cx="6858048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	</a:t>
            </a:r>
            <a:r>
              <a:rPr lang="en-I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DEFAULT ARGUMENTS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034" y="2643182"/>
            <a:ext cx="8429684" cy="36009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14350" indent="-514350"/>
            <a:r>
              <a:rPr lang="en-IN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example:</a:t>
            </a:r>
          </a:p>
          <a:p>
            <a:pPr marL="514350" indent="-514350"/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 </a:t>
            </a:r>
            <a:r>
              <a:rPr lang="en-IN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greet_msg</a:t>
            </a:r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(name=“</a:t>
            </a:r>
            <a:r>
              <a:rPr lang="en-IN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Mohan”,msg</a:t>
            </a:r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=“</a:t>
            </a:r>
            <a:r>
              <a:rPr lang="en-IN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GoodMorning</a:t>
            </a:r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”):</a:t>
            </a:r>
          </a:p>
          <a:p>
            <a:pPr marL="514350" indent="-514350"/>
            <a:r>
              <a:rPr lang="en-I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</a:t>
            </a:r>
            <a:r>
              <a:rPr lang="en-IN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name,msg</a:t>
            </a:r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514350" indent="-514350"/>
            <a:r>
              <a:rPr lang="en-IN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greet_msg</a:t>
            </a:r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</a:p>
          <a:p>
            <a:pPr marL="514350" indent="-514350"/>
            <a:endParaRPr lang="en-IN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 </a:t>
            </a:r>
            <a:r>
              <a:rPr lang="en-IN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greet_msg</a:t>
            </a:r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(name=“</a:t>
            </a:r>
            <a:r>
              <a:rPr lang="en-IN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Mohan”,msg</a:t>
            </a:r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 # invalid</a:t>
            </a:r>
          </a:p>
          <a:p>
            <a:pPr marL="514350" indent="-514350"/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print(</a:t>
            </a:r>
            <a:r>
              <a:rPr lang="en-IN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name,msg</a:t>
            </a:r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514350" indent="-514350"/>
            <a:r>
              <a:rPr lang="en-IN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greet_msg</a:t>
            </a:r>
            <a:r>
              <a:rPr lang="en-I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Sainik\Desktop\Python_logo-large.png"/>
          <p:cNvPicPr>
            <a:picLocks noChangeAspect="1" noChangeArrowheads="1"/>
          </p:cNvPicPr>
          <p:nvPr/>
        </p:nvPicPr>
        <p:blipFill>
          <a:blip r:embed="rId3" cstate="print">
            <a:lum bright="-23000" contrast="25000"/>
          </a:blip>
          <a:srcRect/>
          <a:stretch>
            <a:fillRect/>
          </a:stretch>
        </p:blipFill>
        <p:spPr bwMode="auto">
          <a:xfrm>
            <a:off x="2214546" y="642918"/>
            <a:ext cx="5249617" cy="3947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00100" y="4572008"/>
            <a:ext cx="7715304" cy="1500198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 BOOK</a:t>
            </a:r>
            <a:br>
              <a:rPr lang="en-US" sz="40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SUMITA ARORA</a:t>
            </a:r>
            <a:endParaRPr lang="en-US" sz="4000" b="1" u="sng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414" y="1071546"/>
            <a:ext cx="7286676" cy="2143140"/>
          </a:xfrm>
        </p:spPr>
        <p:txBody>
          <a:bodyPr>
            <a:normAutofit/>
          </a:bodyPr>
          <a:lstStyle/>
          <a:p>
            <a:pPr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if function containing many arguments, and we wish to specify some among them, then value for such parameter can be provided by using the name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285728"/>
            <a:ext cx="6858048" cy="64294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	</a:t>
            </a:r>
            <a:r>
              <a:rPr lang="en-I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KEYWORD ARGUMENTS</a:t>
            </a:r>
            <a:endParaRPr lang="en-I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4414" y="3286124"/>
            <a:ext cx="76438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For example:</a:t>
            </a:r>
          </a:p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greet_msg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name,msg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pPr marL="514350" indent="-514350"/>
            <a:r>
              <a:rPr lang="en-I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name,msg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calling function</a:t>
            </a:r>
          </a:p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greet_msg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(name=“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Mohan”,msg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=“Hi”):  #  valid</a:t>
            </a:r>
          </a:p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O/p -&gt; Mohan Hi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57290" y="1714488"/>
            <a:ext cx="75009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example:</a:t>
            </a:r>
          </a:p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#calling function</a:t>
            </a:r>
          </a:p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greet_msg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msg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=“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Hi”,name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=“Mohan”):  #  valid</a:t>
            </a:r>
          </a:p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O/p -&gt; Mohan Hi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85852" y="285728"/>
            <a:ext cx="6858048" cy="64294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3.	</a:t>
            </a:r>
            <a:r>
              <a:rPr kumimoji="0" lang="en-I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KEYWORD ARGUMENTS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285728"/>
            <a:ext cx="7286676" cy="64294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itchFamily="34" charset="0"/>
              </a:rPr>
              <a:t>4.	VARIABLE LENGTH ARGUMENTS</a:t>
            </a:r>
            <a:endParaRPr lang="en-I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00166" y="2000240"/>
            <a:ext cx="73581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In some situation one needs to pass as many as argument to a function, python provides a way to pass number of argument to  a function, such type of arguments are called variable length arguments. 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Variable length arguments are defined with * symbol.</a:t>
            </a:r>
          </a:p>
          <a:p>
            <a:pPr marL="514350" indent="-514350" algn="just"/>
            <a:endParaRPr lang="en-I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For Example:    (next slide)</a:t>
            </a:r>
            <a:endParaRPr lang="en-IN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285728"/>
            <a:ext cx="7429552" cy="64294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itchFamily="34" charset="0"/>
              </a:rPr>
              <a:t>4.	VARIABLE LENGTH ARGUMENTS</a:t>
            </a:r>
            <a:endParaRPr lang="en-IN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00232" y="1428736"/>
            <a:ext cx="64294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Example: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sum(*n):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total=0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for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n: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total+=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I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print(“Sum = “, total)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sum() 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Calling function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sum()			o/p  sum=0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sum(10)		o/p  sum=10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sum(10,20,30,40)   o/p sum=100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285728"/>
            <a:ext cx="7858180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PASSING ARRAYS/LISTS TO FUNCTIONS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472" y="1428736"/>
            <a:ext cx="83582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Arrays in basic python are lists that contain mixed data types and can be passed as an argument to a function.</a:t>
            </a:r>
          </a:p>
          <a:p>
            <a:pPr marL="514350" indent="-514350" algn="just"/>
            <a:r>
              <a:rPr lang="en-I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For Example: # Arithmetic mean of list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def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list_avg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lst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l=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lst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sum=0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for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lst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sum+=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I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return sum/l</a:t>
            </a:r>
            <a:endParaRPr lang="en-IN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00562" y="3571876"/>
            <a:ext cx="4214842" cy="300037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main():</a:t>
            </a:r>
          </a:p>
          <a:p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print(“Input integers”)</a:t>
            </a:r>
          </a:p>
          <a:p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a=input()</a:t>
            </a:r>
          </a:p>
          <a:p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a=</a:t>
            </a:r>
            <a:r>
              <a:rPr lang="en-IN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a.split</a:t>
            </a:r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</a:p>
          <a:p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IN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range(</a:t>
            </a:r>
            <a:r>
              <a:rPr lang="en-IN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len</a:t>
            </a:r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 ):</a:t>
            </a:r>
          </a:p>
          <a:p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a[</a:t>
            </a:r>
            <a:r>
              <a:rPr lang="en-IN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]=</a:t>
            </a:r>
            <a:r>
              <a:rPr lang="en-IN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(a[</a:t>
            </a:r>
            <a:r>
              <a:rPr lang="en-IN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])</a:t>
            </a:r>
          </a:p>
          <a:p>
            <a:r>
              <a:rPr lang="en-IN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avg</a:t>
            </a:r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n-IN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list_ave</a:t>
            </a:r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(a)</a:t>
            </a:r>
          </a:p>
          <a:p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 (“Average is = “, </a:t>
            </a:r>
            <a:r>
              <a:rPr lang="en-IN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avg</a:t>
            </a:r>
            <a:r>
              <a:rPr lang="en-IN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IN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285728"/>
            <a:ext cx="7143800" cy="64294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SCOPE OF VARIABLES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720" y="1357298"/>
            <a:ext cx="83582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Scope mean measure of access of variable or constants in a program. Generally there are two types of scope of variables: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	Global (Module)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 marL="514350" indent="-514350" algn="jus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ii)	Local (Function)</a:t>
            </a:r>
          </a:p>
          <a:p>
            <a:pPr marL="514350" indent="-514350" algn="just"/>
            <a:endParaRPr lang="en-I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 algn="just">
              <a:buAutoNum type="romanLcParenR"/>
            </a:pPr>
            <a:r>
              <a:rPr lang="en-IN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variables 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accessed throughout the program their scope is global</a:t>
            </a:r>
          </a:p>
          <a:p>
            <a:pPr marL="571500" indent="-571500" algn="just">
              <a:buAutoNum type="romanLcParenR"/>
            </a:pPr>
            <a:r>
              <a:rPr lang="en-IN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variables 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accessed within the program and their scope is local only.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285728"/>
            <a:ext cx="7786742" cy="64294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itchFamily="34" charset="0"/>
              </a:rPr>
              <a:t>GLOBAL VARIABLES &amp; LOCAL VARIABLES</a:t>
            </a:r>
            <a:endParaRPr lang="en-IN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58" y="1142984"/>
            <a:ext cx="24288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Example: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720" y="2818528"/>
            <a:ext cx="64294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m=100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add_diff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x,y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add=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x+y</a:t>
            </a:r>
            <a:endParaRPr lang="en-I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diff=x-y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global m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m= m +10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print("m in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add_diff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function=",m)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return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add,diff</a:t>
            </a:r>
            <a:endParaRPr lang="en-I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14712" y="1571612"/>
            <a:ext cx="5286444" cy="35394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main():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x=9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y=3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a,b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add_diff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x,y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print("Sum = ",a)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print("diff = ",b)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print("m in main function = ",m)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main()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500694" y="2214554"/>
            <a:ext cx="3143272" cy="500066"/>
          </a:xfrm>
          <a:prstGeom prst="rect">
            <a:avLst/>
          </a:prstGeom>
          <a:solidFill>
            <a:srgbClr val="D68B1C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Arial" pitchFamily="34" charset="0"/>
              </a:rPr>
              <a:t>LOCAL VARIABLES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57158" y="1714488"/>
            <a:ext cx="3143272" cy="500066"/>
          </a:xfrm>
          <a:prstGeom prst="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IN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itchFamily="34" charset="0"/>
              </a:rPr>
              <a:t>GLOBAL </a:t>
            </a: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Arial" pitchFamily="34" charset="0"/>
              </a:rPr>
              <a:t>VARIABLE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4714876" y="2285992"/>
            <a:ext cx="785818" cy="35719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Left Arrow 10"/>
          <p:cNvSpPr/>
          <p:nvPr/>
        </p:nvSpPr>
        <p:spPr>
          <a:xfrm rot="16200000">
            <a:off x="428596" y="2428868"/>
            <a:ext cx="642942" cy="357190"/>
          </a:xfrm>
          <a:prstGeom prst="leftArrow">
            <a:avLst>
              <a:gd name="adj1" fmla="val 50000"/>
              <a:gd name="adj2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71538" y="285728"/>
            <a:ext cx="7143800" cy="64294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Class Test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472" y="1428736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of the following is the use of function in python?</a:t>
            </a:r>
          </a:p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Functions are reusable pieces of programs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Functions don’t provide better modularity for your application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you can’t also create your own functions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d) All of the mentioned</a:t>
            </a:r>
          </a:p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Which keyword is use for function?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Fun 		b) Define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def		d) Function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71538" y="285728"/>
            <a:ext cx="7143800" cy="64294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Class Test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1428736"/>
            <a:ext cx="8286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What is the output of the below program?</a:t>
            </a:r>
          </a:p>
          <a:p>
            <a:pPr lvl="2"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sayHello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():</a:t>
            </a:r>
          </a:p>
          <a:p>
            <a:pPr lvl="2"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print('Hello World!') </a:t>
            </a:r>
          </a:p>
          <a:p>
            <a:pPr lvl="2" fontAlgn="t"/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sayHello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 </a:t>
            </a:r>
          </a:p>
          <a:p>
            <a:pPr lvl="2" fontAlgn="t"/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sayHello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</a:p>
          <a:p>
            <a:pPr lvl="2" fontAlgn="t"/>
            <a:endParaRPr lang="en-I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Hello World!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Hello World!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‘Hello World!’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‘Hello World!’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Hello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Hello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71538" y="285728"/>
            <a:ext cx="7143800" cy="64294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Class Test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1428736"/>
            <a:ext cx="82868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What is the output of the below program?</a:t>
            </a:r>
          </a:p>
          <a:p>
            <a:pPr lvl="2"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printMax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(a, b):</a:t>
            </a:r>
          </a:p>
          <a:p>
            <a:pPr lvl="2"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if a &gt; b:</a:t>
            </a:r>
          </a:p>
          <a:p>
            <a:pPr lvl="2"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print(a, 'is maximum')</a:t>
            </a:r>
          </a:p>
          <a:p>
            <a:pPr lvl="2"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elif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== b:</a:t>
            </a:r>
          </a:p>
          <a:p>
            <a:pPr lvl="2"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print(a, 'is equal to', b)</a:t>
            </a:r>
          </a:p>
          <a:p>
            <a:pPr lvl="2"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else:</a:t>
            </a:r>
          </a:p>
          <a:p>
            <a:pPr lvl="2"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print(b, 'is maximum')</a:t>
            </a:r>
          </a:p>
          <a:p>
            <a:pPr lvl="2" fontAlgn="t"/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printMax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(3, 4)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3 			b) 4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4 is maximum	d) None of the mentioned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43108" y="3214686"/>
            <a:ext cx="6000792" cy="78581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 algn="ctr"/>
            <a:r>
              <a:rPr lang="en-IN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Function?</a:t>
            </a: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71538" y="285728"/>
            <a:ext cx="7143800" cy="64294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Class Test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1428736"/>
            <a:ext cx="8286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What is the output of the below program ?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50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(x):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print('x is', x)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2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print('Changed local x to', x)</a:t>
            </a:r>
          </a:p>
          <a:p>
            <a:pPr fontAlgn="t"/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print('x is now', x)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x is now 50	b) x is now 2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x is now 100	d) None of the mentioned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71538" y="285728"/>
            <a:ext cx="7143800" cy="64294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Class Test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1785926"/>
            <a:ext cx="75724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What is the output of the below program?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50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():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x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print('x is', x)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2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print('Changed global x to', x)</a:t>
            </a:r>
          </a:p>
          <a:p>
            <a:pPr fontAlgn="t"/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print('Value of x is', x)</a:t>
            </a:r>
            <a:r>
              <a:rPr lang="en-IN" sz="2800" dirty="0" smtClean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4857752" y="2285992"/>
            <a:ext cx="41434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x is 50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Changed global x to 2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of x is 50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x is 50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Changed global x to 2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of x is 2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x is 50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Changed global x to 50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of x is 50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d) None of the mentioned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71538" y="285728"/>
            <a:ext cx="7143800" cy="64294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Class Test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34" y="1214422"/>
            <a:ext cx="75724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What is the output of below program?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say(message, times = 1):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print(message * times)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say('Hello')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say('World', 5)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Hello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WorldWorldWorldWorldWorld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Hello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 5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86314" y="4254065"/>
            <a:ext cx="41434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Hello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World,World,World,World,World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d) Hello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HelloHelloHelloHelloHello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71538" y="285728"/>
            <a:ext cx="7143800" cy="64294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Class Test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1428736"/>
            <a:ext cx="75724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What is the output of the below program?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</a:t>
            </a: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(a, b=5, c=10):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print('a is', a, 'and b is', b, 'and c is', c)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fontAlgn="t"/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(3, 7)</a:t>
            </a:r>
          </a:p>
          <a:p>
            <a:pPr fontAlgn="t"/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(25, c = 24)</a:t>
            </a:r>
          </a:p>
          <a:p>
            <a:pPr fontAlgn="t"/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 = 50, a = 100)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a is 7 and b is 3 and c is 10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is 25 and b is 5 and c is 24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is 5 and b is 100 and c is 50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2928934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a is 3 and b is 7 and c is 10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is 5 and b is 25 and c is 24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is 50 and b is 100 and c is 5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 a is 3 and b is 7 and c is 10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is 25 and b is 5 and c is 24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is 100 and b is 5 and c is 50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d) None of the mentioned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71538" y="285728"/>
            <a:ext cx="7143800" cy="64294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Class Test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2976" y="1428736"/>
            <a:ext cx="7786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What is the output of below program?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 maximum(x, y):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x &gt; y: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 x</a:t>
            </a:r>
          </a:p>
          <a:p>
            <a:pPr fontAlgn="t"/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elif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== y: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 'The numbers are equal'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else: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 y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fontAlgn="t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print(maximum(2, 3))</a:t>
            </a:r>
          </a:p>
          <a:p>
            <a:pPr marL="514350" indent="-514350">
              <a:buAutoNum type="alphaLcParenR"/>
            </a:pP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		b) 3    c) The numbers are equal	</a:t>
            </a:r>
          </a:p>
          <a:p>
            <a:pPr marL="514350" indent="-514350"/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d) None of the mentioned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71538" y="285728"/>
            <a:ext cx="7143800" cy="64294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en-IN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Class Test</a:t>
            </a:r>
            <a:endParaRPr lang="en-I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28926" y="1357298"/>
            <a:ext cx="407196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	A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	C	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	A	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	C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	A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	B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	A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	C</a:t>
            </a:r>
          </a:p>
          <a:p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	B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9552" y="548680"/>
            <a:ext cx="68407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#Find the output of the following</a:t>
            </a:r>
          </a:p>
          <a:p>
            <a:r>
              <a:rPr lang="en-US" sz="2800" dirty="0" smtClean="0"/>
              <a:t>def change(P,Q=30):</a:t>
            </a:r>
          </a:p>
          <a:p>
            <a:r>
              <a:rPr lang="en-US" sz="2800" dirty="0" smtClean="0"/>
              <a:t>    P=P+Q</a:t>
            </a:r>
          </a:p>
          <a:p>
            <a:r>
              <a:rPr lang="en-US" sz="2800" dirty="0" smtClean="0"/>
              <a:t>    Q=P-Q</a:t>
            </a:r>
          </a:p>
          <a:p>
            <a:r>
              <a:rPr lang="en-US" sz="2800" dirty="0" smtClean="0"/>
              <a:t>    print(P,'#',Q)</a:t>
            </a:r>
          </a:p>
          <a:p>
            <a:r>
              <a:rPr lang="en-US" sz="2800" dirty="0" smtClean="0"/>
              <a:t>    return P</a:t>
            </a:r>
          </a:p>
          <a:p>
            <a:endParaRPr lang="en-US" sz="2800" dirty="0" smtClean="0"/>
          </a:p>
          <a:p>
            <a:r>
              <a:rPr lang="en-US" sz="2800" dirty="0" smtClean="0"/>
              <a:t>A=150</a:t>
            </a:r>
          </a:p>
          <a:p>
            <a:r>
              <a:rPr lang="en-US" sz="2800" dirty="0" smtClean="0"/>
              <a:t>B=100</a:t>
            </a:r>
          </a:p>
          <a:p>
            <a:r>
              <a:rPr lang="en-US" sz="2800" dirty="0" smtClean="0"/>
              <a:t>A=change(A,B)</a:t>
            </a:r>
          </a:p>
          <a:p>
            <a:r>
              <a:rPr lang="en-US" sz="2800" dirty="0" smtClean="0"/>
              <a:t>print(A,'#',B)</a:t>
            </a:r>
          </a:p>
          <a:p>
            <a:r>
              <a:rPr lang="en-US" sz="2800" dirty="0" smtClean="0"/>
              <a:t>B=change(B)</a:t>
            </a:r>
            <a:endParaRPr lang="en-US" sz="2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188640"/>
            <a:ext cx="63367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#Find the output of the following</a:t>
            </a:r>
          </a:p>
          <a:p>
            <a:r>
              <a:rPr lang="en-US" sz="2800" dirty="0" smtClean="0"/>
              <a:t>def fun(s):</a:t>
            </a:r>
          </a:p>
          <a:p>
            <a:r>
              <a:rPr lang="en-US" sz="2800" dirty="0" smtClean="0"/>
              <a:t>    k=</a:t>
            </a:r>
            <a:r>
              <a:rPr lang="en-US" sz="2800" dirty="0" err="1" smtClean="0"/>
              <a:t>len</a:t>
            </a:r>
            <a:r>
              <a:rPr lang="en-US" sz="2800" dirty="0" smtClean="0"/>
              <a:t>(s)</a:t>
            </a:r>
          </a:p>
          <a:p>
            <a:r>
              <a:rPr lang="en-US" sz="2800" dirty="0" smtClean="0"/>
              <a:t>    m=''</a:t>
            </a:r>
          </a:p>
          <a:p>
            <a:r>
              <a:rPr lang="en-US" sz="2800" dirty="0" smtClean="0"/>
              <a:t>    for </a:t>
            </a:r>
            <a:r>
              <a:rPr lang="en-US" sz="2800" dirty="0" err="1" smtClean="0"/>
              <a:t>i</a:t>
            </a:r>
            <a:r>
              <a:rPr lang="en-US" sz="2800" dirty="0" smtClean="0"/>
              <a:t> in range (0,k):</a:t>
            </a:r>
          </a:p>
          <a:p>
            <a:r>
              <a:rPr lang="en-US" sz="2800" dirty="0" smtClean="0"/>
              <a:t>        if(s[</a:t>
            </a:r>
            <a:r>
              <a:rPr lang="en-US" sz="2800" dirty="0" err="1" smtClean="0"/>
              <a:t>i</a:t>
            </a:r>
            <a:r>
              <a:rPr lang="en-US" sz="2800" dirty="0" smtClean="0"/>
              <a:t>].</a:t>
            </a:r>
            <a:r>
              <a:rPr lang="en-US" sz="2800" dirty="0" err="1" smtClean="0"/>
              <a:t>isupper</a:t>
            </a:r>
            <a:r>
              <a:rPr lang="en-US" sz="2800" dirty="0" smtClean="0"/>
              <a:t>()):</a:t>
            </a:r>
          </a:p>
          <a:p>
            <a:r>
              <a:rPr lang="en-US" sz="2800" dirty="0" smtClean="0"/>
              <a:t>            m=</a:t>
            </a:r>
            <a:r>
              <a:rPr lang="en-US" sz="2800" dirty="0" err="1" smtClean="0"/>
              <a:t>m+s</a:t>
            </a:r>
            <a:r>
              <a:rPr lang="en-US" sz="2800" dirty="0" smtClean="0"/>
              <a:t>[</a:t>
            </a:r>
            <a:r>
              <a:rPr lang="en-US" sz="2800" dirty="0" err="1" smtClean="0"/>
              <a:t>i</a:t>
            </a:r>
            <a:r>
              <a:rPr lang="en-US" sz="2800" dirty="0" smtClean="0"/>
              <a:t>].lower()</a:t>
            </a:r>
          </a:p>
          <a:p>
            <a:r>
              <a:rPr lang="en-US" sz="2800" dirty="0" smtClean="0"/>
              <a:t>        </a:t>
            </a:r>
            <a:r>
              <a:rPr lang="en-US" sz="2800" dirty="0" err="1" smtClean="0"/>
              <a:t>elif</a:t>
            </a:r>
            <a:r>
              <a:rPr lang="en-US" sz="2800" dirty="0" smtClean="0"/>
              <a:t> (s[</a:t>
            </a:r>
            <a:r>
              <a:rPr lang="en-US" sz="2800" dirty="0" err="1" smtClean="0"/>
              <a:t>i</a:t>
            </a:r>
            <a:r>
              <a:rPr lang="en-US" sz="2800" dirty="0" smtClean="0"/>
              <a:t>].</a:t>
            </a:r>
            <a:r>
              <a:rPr lang="en-US" sz="2800" dirty="0" err="1" smtClean="0"/>
              <a:t>isalpha</a:t>
            </a:r>
            <a:r>
              <a:rPr lang="en-US" sz="2800" dirty="0" smtClean="0"/>
              <a:t>()):</a:t>
            </a:r>
          </a:p>
          <a:p>
            <a:r>
              <a:rPr lang="en-US" sz="2800" dirty="0" smtClean="0"/>
              <a:t>            m=</a:t>
            </a:r>
            <a:r>
              <a:rPr lang="en-US" sz="2800" dirty="0" err="1" smtClean="0"/>
              <a:t>m+s</a:t>
            </a:r>
            <a:r>
              <a:rPr lang="en-US" sz="2800" dirty="0" smtClean="0"/>
              <a:t>[</a:t>
            </a:r>
            <a:r>
              <a:rPr lang="en-US" sz="2800" dirty="0" err="1" smtClean="0"/>
              <a:t>i</a:t>
            </a:r>
            <a:r>
              <a:rPr lang="en-US" sz="2800" dirty="0" smtClean="0"/>
              <a:t>].upper()</a:t>
            </a:r>
          </a:p>
          <a:p>
            <a:r>
              <a:rPr lang="en-US" sz="2800" dirty="0" smtClean="0"/>
              <a:t>        else:</a:t>
            </a:r>
          </a:p>
          <a:p>
            <a:r>
              <a:rPr lang="en-US" sz="2800" dirty="0" smtClean="0"/>
              <a:t>            m=</a:t>
            </a:r>
            <a:r>
              <a:rPr lang="en-US" sz="2800" dirty="0" err="1" smtClean="0"/>
              <a:t>m+'bb</a:t>
            </a:r>
            <a:r>
              <a:rPr lang="en-US" sz="2800" dirty="0" smtClean="0"/>
              <a:t>'</a:t>
            </a:r>
          </a:p>
          <a:p>
            <a:r>
              <a:rPr lang="en-US" sz="2800" dirty="0" smtClean="0"/>
              <a:t>        print(m)</a:t>
            </a:r>
          </a:p>
          <a:p>
            <a:r>
              <a:rPr lang="en-US" sz="2800" dirty="0" smtClean="0"/>
              <a:t>        </a:t>
            </a:r>
          </a:p>
          <a:p>
            <a:endParaRPr lang="en-US" sz="2800" dirty="0" smtClean="0"/>
          </a:p>
          <a:p>
            <a:r>
              <a:rPr lang="en-US" sz="2800" dirty="0" smtClean="0"/>
              <a:t>fun('@</a:t>
            </a:r>
            <a:r>
              <a:rPr lang="en-US" sz="2800" dirty="0" err="1" smtClean="0"/>
              <a:t>gmail.com</a:t>
            </a:r>
            <a:r>
              <a:rPr lang="en-US" sz="2800" dirty="0" smtClean="0"/>
              <a:t>')</a:t>
            </a:r>
            <a:endParaRPr lang="en-US" sz="2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3000372"/>
            <a:ext cx="6643734" cy="1143008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286808" cy="78581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 algn="ctr"/>
            <a:r>
              <a:rPr lang="en-I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Function?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14348" y="1714488"/>
            <a:ext cx="8286808" cy="4643470"/>
          </a:xfrm>
        </p:spPr>
        <p:txBody>
          <a:bodyPr>
            <a:noAutofit/>
          </a:bodyPr>
          <a:lstStyle/>
          <a:p>
            <a:pPr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>
              <a:buNone/>
            </a:pP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	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function is a group of statements that is executed when it is called from some point of the program.</a:t>
            </a:r>
          </a:p>
          <a:p>
            <a:pPr algn="just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It’s a divide and conquer approach</a:t>
            </a:r>
            <a:endParaRPr lang="en-IN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endParaRPr lang="en-I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>
              <a:buNone/>
            </a:pP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	</a:t>
            </a:r>
            <a:r>
              <a:rPr lang="en-IN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4" name="Oval 3"/>
          <p:cNvSpPr/>
          <p:nvPr/>
        </p:nvSpPr>
        <p:spPr>
          <a:xfrm>
            <a:off x="285720" y="2000240"/>
            <a:ext cx="857256" cy="785818"/>
          </a:xfrm>
          <a:prstGeom prst="ellipse">
            <a:avLst/>
          </a:prstGeom>
          <a:solidFill>
            <a:srgbClr val="7030A0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50800" dir="5400000" algn="ctr" rotWithShape="0">
              <a:schemeClr val="accent6">
                <a:lumMod val="60000"/>
                <a:lumOff val="40000"/>
              </a:schemeClr>
            </a:outerShdw>
          </a:effectLst>
          <a:scene3d>
            <a:camera prst="perspectiveRelaxed"/>
            <a:lightRig rig="threePt" dir="t"/>
          </a:scene3d>
          <a:sp3d extrusionH="254000">
            <a:bevelT w="508000" h="635000" prst="cross"/>
            <a:bevelB w="0" h="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642910" y="4000504"/>
            <a:ext cx="857256" cy="714380"/>
          </a:xfrm>
          <a:prstGeom prst="ellipse">
            <a:avLst/>
          </a:prstGeom>
          <a:solidFill>
            <a:srgbClr val="FF0000"/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50800" dir="5400000" algn="ctr" rotWithShape="0">
              <a:schemeClr val="accent6">
                <a:lumMod val="60000"/>
                <a:lumOff val="40000"/>
              </a:schemeClr>
            </a:outerShdw>
          </a:effectLst>
          <a:scene3d>
            <a:camera prst="perspectiveRelaxed"/>
            <a:lightRig rig="threePt" dir="t"/>
          </a:scene3d>
          <a:sp3d extrusionH="254000">
            <a:bevelT w="508000" h="635000" prst="cross"/>
            <a:bevelB w="0" h="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57356" y="2928934"/>
            <a:ext cx="6786610" cy="78581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FUNCTIONS</a:t>
            </a:r>
            <a:endParaRPr lang="en-IN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71604" y="285728"/>
            <a:ext cx="6357982" cy="78581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FUNCTIONS</a:t>
            </a:r>
            <a:endParaRPr lang="en-IN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286808" cy="492922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Functions can be categorized into three types:-</a:t>
            </a:r>
          </a:p>
          <a:p>
            <a:pPr algn="just">
              <a:buNone/>
            </a:pP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	Built in Functions.</a:t>
            </a:r>
          </a:p>
          <a:p>
            <a:pPr>
              <a:buNone/>
            </a:pP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	Modules.</a:t>
            </a:r>
          </a:p>
          <a:p>
            <a:pPr>
              <a:buNone/>
            </a:pP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	User  - defined functions.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500990" cy="64294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FUNCTIONS</a:t>
            </a:r>
            <a:endParaRPr lang="en-IN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00166" y="1500174"/>
            <a:ext cx="7286676" cy="4929222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00100" y="2357430"/>
            <a:ext cx="7929618" cy="4214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These are predefined function in python and are used as and when there is need by</a:t>
            </a:r>
            <a:r>
              <a:rPr kumimoji="0" lang="en-IN" sz="28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simply calling them. For example: </a:t>
            </a:r>
            <a:b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	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		</a:t>
            </a:r>
            <a:r>
              <a:rPr kumimoji="0" lang="en-IN" sz="28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int</a:t>
            </a: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()</a:t>
            </a:r>
            <a:b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	float()</a:t>
            </a:r>
            <a:b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	</a:t>
            </a:r>
            <a:r>
              <a:rPr kumimoji="0" lang="en-IN" sz="28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str</a:t>
            </a: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()</a:t>
            </a:r>
            <a:b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	min()</a:t>
            </a:r>
            <a:b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	max() ...etc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3108" y="1285860"/>
            <a:ext cx="5400668" cy="50006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1)		BUILT IN FUNCTIONS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6786610" cy="78581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FUNCTIONS</a:t>
            </a:r>
            <a:endParaRPr lang="en-IN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00166" y="1500174"/>
            <a:ext cx="7286676" cy="4929222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en-I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7224" y="2928934"/>
            <a:ext cx="7572428" cy="22860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just">
              <a:spcBef>
                <a:spcPct val="0"/>
              </a:spcBef>
            </a:pP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Module is a container of functions, variables, constants, class in a separate file which can be reused.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643174" y="1285860"/>
            <a:ext cx="4757726" cy="5715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2)	MODULES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14546" y="2428868"/>
            <a:ext cx="6357982" cy="2071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IN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	Import statement</a:t>
            </a:r>
            <a:b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ii)	from statement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357290" y="571480"/>
            <a:ext cx="7358114" cy="64294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IMPORTING MODULES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7454</TotalTime>
  <Words>747</Words>
  <Application>Microsoft Office PowerPoint</Application>
  <PresentationFormat>On-screen Show (4:3)</PresentationFormat>
  <Paragraphs>301</Paragraphs>
  <Slides>38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CHAPTER - II WORKING WITH FUNCTIONS</vt:lpstr>
      <vt:lpstr>REFERENCE BOOK SUMITA ARORA</vt:lpstr>
      <vt:lpstr>What is Function?</vt:lpstr>
      <vt:lpstr>What is Function?</vt:lpstr>
      <vt:lpstr>TYPES OF FUNCTIONS</vt:lpstr>
      <vt:lpstr>TYPES OF FUNCTIONS</vt:lpstr>
      <vt:lpstr>TYPES OF FUNCTIONS</vt:lpstr>
      <vt:lpstr>TYPES OF FUNCTIONS</vt:lpstr>
      <vt:lpstr>Slide 9</vt:lpstr>
      <vt:lpstr>Slide 10</vt:lpstr>
      <vt:lpstr>Slide 11</vt:lpstr>
      <vt:lpstr>Slide 12</vt:lpstr>
      <vt:lpstr>Slide 13</vt:lpstr>
      <vt:lpstr>Slide 14</vt:lpstr>
      <vt:lpstr>Slide 15</vt:lpstr>
      <vt:lpstr> Python supports following type of arguments: </vt:lpstr>
      <vt:lpstr>These are the arguments passed to a function in correct positional order</vt:lpstr>
      <vt:lpstr> When a function call is made without arguments, the function has defalut values for it for example: </vt:lpstr>
      <vt:lpstr> When a function call is made without arguments, the function has default values for it  for example: </vt:lpstr>
      <vt:lpstr>  if function containing many arguments, and we wish to specify some among them, then value for such parameter can be provided by using the name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Thank You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HM</cp:lastModifiedBy>
  <cp:revision>771</cp:revision>
  <dcterms:created xsi:type="dcterms:W3CDTF">2013-08-21T19:17:07Z</dcterms:created>
  <dcterms:modified xsi:type="dcterms:W3CDTF">2022-07-15T06:29:05Z</dcterms:modified>
</cp:coreProperties>
</file>